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202D5-A4E4-4D5C-84D9-822FDB1D4132}" type="datetimeFigureOut">
              <a:rPr lang="en-US" smtClean="0"/>
              <a:t>15-Feb-16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1BB4F-181E-4AEF-9075-F369861CD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9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121569-F867-4B29-9C4D-EFEB5ECB1307}" type="datetime1">
              <a:rPr lang="en-US" smtClean="0"/>
              <a:t>15-Feb-16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9257-91FB-4023-B34F-50C34D96B867}" type="datetime1">
              <a:rPr lang="en-US" smtClean="0"/>
              <a:t>15-Feb-16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013-0F52-4E4F-B317-ABBD2DFF3318}" type="datetime1">
              <a:rPr lang="en-US" smtClean="0"/>
              <a:t>15-Feb-16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959-8B19-4E9C-8588-2C58C54BC382}" type="datetime1">
              <a:rPr lang="en-US" smtClean="0"/>
              <a:t>15-Feb-16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4762-13F7-4658-AE55-017EA2937398}" type="datetime1">
              <a:rPr lang="en-US" smtClean="0"/>
              <a:t>15-Feb-16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17DF-5DA0-4B52-B696-9E5F029FD810}" type="datetime1">
              <a:rPr lang="en-US" smtClean="0"/>
              <a:t>15-Feb-16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E2DD-D409-43C4-950C-91FC747B55B8}" type="datetime1">
              <a:rPr lang="en-US" smtClean="0"/>
              <a:t>15-Feb-16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9739-19E1-4671-A434-A59ABD1F42D9}" type="datetime1">
              <a:rPr lang="en-US" smtClean="0"/>
              <a:t>15-Feb-16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CA18-C04F-4580-A605-93515BFCC386}" type="datetime1">
              <a:rPr lang="en-US" smtClean="0"/>
              <a:t>15-Feb-16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1196-BA7E-4C2F-8D08-4551B800A09B}" type="datetime1">
              <a:rPr lang="en-US" smtClean="0"/>
              <a:t>15-Feb-16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D179-F8DC-43C5-87CC-A40F1ED962C9}" type="datetime1">
              <a:rPr lang="en-US" smtClean="0"/>
              <a:t>15-Feb-16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F162218-19F7-45D7-BB6E-DEED45189AA0}" type="datetime1">
              <a:rPr lang="en-US" smtClean="0"/>
              <a:t>15-Feb-16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himaa_4779@yahoo.com" TargetMode="External"/><Relationship Id="rId2" Type="http://schemas.openxmlformats.org/officeDocument/2006/relationships/hyperlink" Target="mailto:shaimaa.rizk@feng.bu.edu.e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Compilers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Introduction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algn="ctr"/>
            <a:r>
              <a:rPr lang="en-US" b="1" dirty="0" smtClean="0"/>
              <a:t>Lexemes vs 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11480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Input </a:t>
            </a:r>
            <a:r>
              <a:rPr lang="es-ES" b="1" dirty="0" err="1" smtClean="0"/>
              <a:t>Stream</a:t>
            </a:r>
            <a:r>
              <a:rPr lang="es-ES" b="1" dirty="0" smtClean="0"/>
              <a:t>:</a:t>
            </a:r>
          </a:p>
          <a:p>
            <a:pPr marL="68580" indent="0">
              <a:buNone/>
            </a:pPr>
            <a:r>
              <a:rPr lang="es-ES" b="1" dirty="0" smtClean="0"/>
              <a:t>       </a:t>
            </a:r>
            <a:r>
              <a:rPr lang="es-ES" dirty="0" err="1" smtClean="0"/>
              <a:t>while</a:t>
            </a:r>
            <a:r>
              <a:rPr lang="es-ES" dirty="0" smtClean="0"/>
              <a:t> </a:t>
            </a:r>
            <a:r>
              <a:rPr lang="es-ES" dirty="0"/>
              <a:t>(y &lt; z) {   </a:t>
            </a:r>
          </a:p>
          <a:p>
            <a:pPr marL="68580" indent="0">
              <a:buNone/>
            </a:pPr>
            <a:r>
              <a:rPr lang="es-ES" dirty="0"/>
              <a:t>	 </a:t>
            </a:r>
            <a:r>
              <a:rPr lang="es-ES" dirty="0" err="1"/>
              <a:t>int</a:t>
            </a:r>
            <a:r>
              <a:rPr lang="es-ES" dirty="0"/>
              <a:t> x = a + b;    </a:t>
            </a:r>
          </a:p>
          <a:p>
            <a:pPr marL="68580" indent="0">
              <a:buNone/>
            </a:pPr>
            <a:r>
              <a:rPr lang="es-ES" dirty="0"/>
              <a:t>	 y += x; </a:t>
            </a:r>
            <a:r>
              <a:rPr lang="es-ES" dirty="0" smtClean="0"/>
              <a:t>}</a:t>
            </a:r>
          </a:p>
          <a:p>
            <a:pPr marL="68580" indent="0">
              <a:buNone/>
            </a:pPr>
            <a:r>
              <a:rPr lang="es-ES" dirty="0" smtClean="0"/>
              <a:t> </a:t>
            </a:r>
            <a:endParaRPr lang="en-US" dirty="0"/>
          </a:p>
          <a:p>
            <a:r>
              <a:rPr lang="en-US" b="1" dirty="0" smtClean="0"/>
              <a:t>Token Stream:</a:t>
            </a:r>
          </a:p>
          <a:p>
            <a:pPr marL="68580" indent="0">
              <a:buNone/>
            </a:pPr>
            <a:r>
              <a:rPr lang="en-US" dirty="0" err="1" smtClean="0"/>
              <a:t>T_While</a:t>
            </a:r>
            <a:r>
              <a:rPr lang="en-US" dirty="0" smtClean="0"/>
              <a:t>   </a:t>
            </a:r>
            <a:r>
              <a:rPr lang="en-US" dirty="0" err="1" smtClean="0"/>
              <a:t>T_LeftParen</a:t>
            </a:r>
            <a:r>
              <a:rPr lang="en-US" dirty="0" smtClean="0"/>
              <a:t>   </a:t>
            </a:r>
            <a:r>
              <a:rPr lang="en-US" dirty="0" err="1" smtClean="0"/>
              <a:t>T_Identifier</a:t>
            </a:r>
            <a:r>
              <a:rPr lang="en-US" dirty="0" smtClean="0"/>
              <a:t> y   </a:t>
            </a:r>
            <a:r>
              <a:rPr lang="en-US" dirty="0" err="1" smtClean="0"/>
              <a:t>T_Less</a:t>
            </a:r>
            <a:r>
              <a:rPr lang="en-US" dirty="0" smtClean="0"/>
              <a:t>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en-US" dirty="0" smtClean="0"/>
              <a:t>  </a:t>
            </a:r>
            <a:r>
              <a:rPr lang="en-US" dirty="0" err="1" smtClean="0"/>
              <a:t>T_RightParen</a:t>
            </a:r>
            <a:r>
              <a:rPr lang="en-US" dirty="0" smtClean="0"/>
              <a:t>   </a:t>
            </a:r>
            <a:r>
              <a:rPr lang="en-US" dirty="0" err="1" smtClean="0"/>
              <a:t>T_OpenBrace</a:t>
            </a:r>
            <a:r>
              <a:rPr lang="en-US" dirty="0" smtClean="0"/>
              <a:t>   </a:t>
            </a:r>
            <a:r>
              <a:rPr lang="en-US" dirty="0" err="1" smtClean="0"/>
              <a:t>T_Int</a:t>
            </a:r>
            <a:r>
              <a:rPr lang="en-US" dirty="0" smtClean="0"/>
              <a:t> 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smtClean="0"/>
              <a:t>  </a:t>
            </a:r>
            <a:r>
              <a:rPr lang="en-US" dirty="0" err="1" smtClean="0"/>
              <a:t>T_Assign</a:t>
            </a:r>
            <a:r>
              <a:rPr lang="en-US" dirty="0" smtClean="0"/>
              <a:t>  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  </a:t>
            </a:r>
            <a:r>
              <a:rPr lang="en-US" dirty="0" err="1" smtClean="0"/>
              <a:t>T_Plus</a:t>
            </a:r>
            <a:r>
              <a:rPr lang="en-US" dirty="0" smtClean="0"/>
              <a:t>  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b </a:t>
            </a:r>
            <a:r>
              <a:rPr lang="en-US" dirty="0" smtClean="0"/>
              <a:t> </a:t>
            </a:r>
            <a:r>
              <a:rPr lang="en-US" dirty="0" err="1" smtClean="0"/>
              <a:t>T_Semicolon</a:t>
            </a:r>
            <a:r>
              <a:rPr lang="en-US" dirty="0" smtClean="0"/>
              <a:t>   </a:t>
            </a:r>
            <a:r>
              <a:rPr lang="en-US" dirty="0" err="1" smtClean="0"/>
              <a:t>T_Identifier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smtClean="0"/>
              <a:t>   </a:t>
            </a:r>
            <a:r>
              <a:rPr lang="en-US" dirty="0" err="1" smtClean="0"/>
              <a:t>T_PlusAssign</a:t>
            </a:r>
            <a:r>
              <a:rPr lang="en-US" dirty="0" smtClean="0"/>
              <a:t>   </a:t>
            </a:r>
            <a:r>
              <a:rPr lang="en-US" dirty="0" err="1"/>
              <a:t>T_Identifier</a:t>
            </a:r>
            <a:r>
              <a:rPr lang="en-US" dirty="0"/>
              <a:t> x </a:t>
            </a:r>
            <a:r>
              <a:rPr lang="en-US" dirty="0" smtClean="0"/>
              <a:t>   </a:t>
            </a:r>
            <a:r>
              <a:rPr lang="en-US" dirty="0" err="1" smtClean="0"/>
              <a:t>T_Semicolon</a:t>
            </a:r>
            <a:r>
              <a:rPr lang="en-US" dirty="0" smtClean="0"/>
              <a:t> </a:t>
            </a:r>
            <a:r>
              <a:rPr lang="en-US" dirty="0" err="1" smtClean="0"/>
              <a:t>T_CloseBrace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Syntax Analysis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96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243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Parse Tree: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42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Semantic Analysis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467600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0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IR Generation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s-ES" b="1" dirty="0" err="1" smtClean="0"/>
              <a:t>while</a:t>
            </a:r>
            <a:r>
              <a:rPr lang="es-ES" b="1" dirty="0" smtClean="0"/>
              <a:t> </a:t>
            </a:r>
            <a:r>
              <a:rPr lang="es-ES" b="1" dirty="0"/>
              <a:t>(y &lt; z) {   </a:t>
            </a:r>
            <a:endParaRPr lang="es-ES" b="1" dirty="0" smtClean="0"/>
          </a:p>
          <a:p>
            <a:pPr marL="6858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 </a:t>
            </a:r>
            <a:r>
              <a:rPr lang="es-ES" b="1" dirty="0" err="1"/>
              <a:t>int</a:t>
            </a:r>
            <a:r>
              <a:rPr lang="es-ES" b="1" dirty="0"/>
              <a:t> x = a + b;   </a:t>
            </a:r>
            <a:endParaRPr lang="es-ES" b="1" dirty="0" smtClean="0"/>
          </a:p>
          <a:p>
            <a:pPr marL="6858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 </a:t>
            </a:r>
            <a:r>
              <a:rPr lang="es-ES" b="1" dirty="0"/>
              <a:t>y += x; } </a:t>
            </a:r>
            <a:endParaRPr lang="es-ES" b="1" dirty="0" smtClean="0"/>
          </a:p>
          <a:p>
            <a:pPr marL="68580" indent="0">
              <a:buNone/>
            </a:pPr>
            <a:endParaRPr lang="es-ES" dirty="0" smtClean="0"/>
          </a:p>
          <a:p>
            <a:pPr marL="68580" indent="0">
              <a:buNone/>
            </a:pPr>
            <a:r>
              <a:rPr lang="es-ES" dirty="0" err="1" smtClean="0"/>
              <a:t>Loop</a:t>
            </a:r>
            <a:r>
              <a:rPr lang="es-ES" dirty="0"/>
              <a:t>: x   = a + b     </a:t>
            </a:r>
            <a:endParaRPr lang="es-ES" dirty="0" smtClean="0"/>
          </a:p>
          <a:p>
            <a:pPr marL="68580" indent="0">
              <a:buNone/>
            </a:pPr>
            <a:r>
              <a:rPr lang="es-ES" dirty="0"/>
              <a:t>	</a:t>
            </a:r>
            <a:r>
              <a:rPr lang="es-ES" dirty="0" smtClean="0"/>
              <a:t> </a:t>
            </a:r>
            <a:r>
              <a:rPr lang="es-ES" dirty="0"/>
              <a:t>y   = x + y      </a:t>
            </a:r>
            <a:endParaRPr lang="es-ES" dirty="0" smtClean="0"/>
          </a:p>
          <a:p>
            <a:pPr marL="68580" indent="0">
              <a:buNone/>
            </a:pPr>
            <a:r>
              <a:rPr lang="es-ES" dirty="0"/>
              <a:t>	</a:t>
            </a:r>
            <a:r>
              <a:rPr lang="es-ES" dirty="0" smtClean="0"/>
              <a:t>_</a:t>
            </a:r>
            <a:r>
              <a:rPr lang="es-ES" dirty="0"/>
              <a:t>t1 = y &lt; z     </a:t>
            </a:r>
            <a:endParaRPr lang="es-ES" dirty="0" smtClean="0"/>
          </a:p>
          <a:p>
            <a:pPr marL="68580" indent="0">
              <a:buNone/>
            </a:pPr>
            <a:r>
              <a:rPr lang="es-ES" dirty="0"/>
              <a:t>	</a:t>
            </a:r>
            <a:r>
              <a:rPr lang="es-ES" dirty="0" smtClean="0"/>
              <a:t> </a:t>
            </a:r>
            <a:r>
              <a:rPr lang="es-ES" dirty="0" err="1"/>
              <a:t>if</a:t>
            </a:r>
            <a:r>
              <a:rPr lang="es-ES" dirty="0"/>
              <a:t> _t1 </a:t>
            </a:r>
            <a:r>
              <a:rPr lang="es-ES" dirty="0" err="1"/>
              <a:t>goto</a:t>
            </a:r>
            <a:r>
              <a:rPr lang="es-ES" dirty="0"/>
              <a:t> </a:t>
            </a:r>
            <a:r>
              <a:rPr lang="es-ES" dirty="0" err="1"/>
              <a:t>Loop</a:t>
            </a:r>
            <a:endParaRPr lang="es-E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1600200"/>
            <a:ext cx="28575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0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752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IR Optimization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/>
          <a:lstStyle/>
          <a:p>
            <a:pPr marL="68580" indent="0">
              <a:buNone/>
            </a:pPr>
            <a:r>
              <a:rPr lang="es-ES" b="1" dirty="0" err="1"/>
              <a:t>while</a:t>
            </a:r>
            <a:r>
              <a:rPr lang="es-ES" b="1" dirty="0"/>
              <a:t> (y &lt; z) </a:t>
            </a:r>
            <a:r>
              <a:rPr lang="es-ES" b="1" dirty="0" smtClean="0"/>
              <a:t>{    </a:t>
            </a:r>
          </a:p>
          <a:p>
            <a:pPr marL="68580" indent="0">
              <a:buNone/>
            </a:pPr>
            <a:r>
              <a:rPr lang="es-ES" b="1" dirty="0"/>
              <a:t>	</a:t>
            </a:r>
            <a:r>
              <a:rPr lang="es-ES" b="1" dirty="0" err="1" smtClean="0"/>
              <a:t>int</a:t>
            </a:r>
            <a:r>
              <a:rPr lang="es-ES" b="1" dirty="0" smtClean="0"/>
              <a:t> </a:t>
            </a:r>
            <a:r>
              <a:rPr lang="es-ES" b="1" dirty="0"/>
              <a:t>x = a + b;    </a:t>
            </a:r>
            <a:endParaRPr lang="es-ES" b="1" dirty="0" smtClean="0"/>
          </a:p>
          <a:p>
            <a:pPr marL="6858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y </a:t>
            </a:r>
            <a:r>
              <a:rPr lang="es-ES" b="1" dirty="0"/>
              <a:t>+= x; } </a:t>
            </a:r>
            <a:endParaRPr lang="es-ES" b="1" dirty="0" smtClean="0"/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r>
              <a:rPr lang="es-ES" dirty="0" smtClean="0"/>
              <a:t>	 x   </a:t>
            </a:r>
            <a:r>
              <a:rPr lang="es-ES" dirty="0"/>
              <a:t>= a + b      </a:t>
            </a:r>
            <a:endParaRPr lang="es-ES" dirty="0" smtClean="0"/>
          </a:p>
          <a:p>
            <a:pPr marL="68580" indent="0">
              <a:buNone/>
            </a:pPr>
            <a:r>
              <a:rPr lang="es-ES" dirty="0" err="1"/>
              <a:t>Loop</a:t>
            </a:r>
            <a:r>
              <a:rPr lang="es-ES" dirty="0"/>
              <a:t>: y   = x + y     </a:t>
            </a:r>
            <a:endParaRPr lang="es-ES" dirty="0" smtClean="0"/>
          </a:p>
          <a:p>
            <a:pPr marL="68580" indent="0">
              <a:buNone/>
            </a:pPr>
            <a:r>
              <a:rPr lang="es-ES" dirty="0"/>
              <a:t>	</a:t>
            </a:r>
            <a:r>
              <a:rPr lang="es-ES" dirty="0" smtClean="0"/>
              <a:t> </a:t>
            </a:r>
            <a:r>
              <a:rPr lang="es-ES" dirty="0"/>
              <a:t>_t1 = y &lt; z      </a:t>
            </a:r>
            <a:endParaRPr lang="es-ES" dirty="0" smtClean="0"/>
          </a:p>
          <a:p>
            <a:pPr marL="68580" indent="0">
              <a:buNone/>
            </a:pPr>
            <a:r>
              <a:rPr lang="es-ES" dirty="0"/>
              <a:t>	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/>
              <a:t>_t1 </a:t>
            </a:r>
            <a:r>
              <a:rPr lang="es-ES" dirty="0" err="1"/>
              <a:t>goto</a:t>
            </a:r>
            <a:r>
              <a:rPr lang="es-ES" dirty="0"/>
              <a:t> </a:t>
            </a:r>
            <a:r>
              <a:rPr lang="es-ES" dirty="0" err="1"/>
              <a:t>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28765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7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Code </a:t>
            </a:r>
            <a:r>
              <a:rPr lang="en-US" b="1" dirty="0" err="1" smtClean="0"/>
              <a:t>Generaion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/>
              <a:t>while (y &lt; z) {    </a:t>
            </a: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x = a + b;  </a:t>
            </a:r>
            <a:endParaRPr lang="en-US" b="1" dirty="0" smtClean="0"/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y </a:t>
            </a:r>
            <a:r>
              <a:rPr lang="en-US" b="1" dirty="0"/>
              <a:t>+= x; }      </a:t>
            </a:r>
            <a:endParaRPr lang="en-US" b="1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 add </a:t>
            </a:r>
            <a:r>
              <a:rPr lang="en-US" dirty="0"/>
              <a:t>$1, $2, $3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Loop</a:t>
            </a:r>
            <a:r>
              <a:rPr lang="en-US" dirty="0"/>
              <a:t>: add $4, $1, $</a:t>
            </a:r>
            <a:r>
              <a:rPr lang="en-US" dirty="0" smtClean="0"/>
              <a:t>4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slt</a:t>
            </a:r>
            <a:r>
              <a:rPr lang="en-US" dirty="0" smtClean="0"/>
              <a:t> </a:t>
            </a:r>
            <a:r>
              <a:rPr lang="en-US" dirty="0"/>
              <a:t>$6, $1, $5     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beq</a:t>
            </a:r>
            <a:r>
              <a:rPr lang="en-US" dirty="0" smtClean="0"/>
              <a:t> </a:t>
            </a:r>
            <a:r>
              <a:rPr lang="en-US" dirty="0"/>
              <a:t>$6</a:t>
            </a:r>
            <a:r>
              <a:rPr lang="en-US" dirty="0" smtClean="0"/>
              <a:t>, $zero, </a:t>
            </a:r>
            <a:r>
              <a:rPr lang="en-US" dirty="0"/>
              <a:t>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1600200"/>
            <a:ext cx="282892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1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Optimization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/>
              <a:t>while (y &lt; z) {    </a:t>
            </a:r>
            <a:endParaRPr lang="en-US" b="1" dirty="0" smtClean="0"/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x = a + b;    </a:t>
            </a:r>
            <a:endParaRPr lang="en-US" b="1" dirty="0" smtClean="0"/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y </a:t>
            </a:r>
            <a:r>
              <a:rPr lang="en-US" b="1" dirty="0"/>
              <a:t>+= x; }    </a:t>
            </a:r>
            <a:endParaRPr lang="en-US" b="1" dirty="0" smtClean="0"/>
          </a:p>
          <a:p>
            <a:pPr marL="68580" indent="0">
              <a:buNone/>
            </a:pPr>
            <a:r>
              <a:rPr lang="en-US" dirty="0" smtClean="0"/>
              <a:t> 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 add </a:t>
            </a:r>
            <a:r>
              <a:rPr lang="en-US" dirty="0"/>
              <a:t>$1, $2, $3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Loop</a:t>
            </a:r>
            <a:r>
              <a:rPr lang="en-US" dirty="0"/>
              <a:t>: add $4, $1, $4     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blt</a:t>
            </a:r>
            <a:r>
              <a:rPr lang="en-US" dirty="0" smtClean="0"/>
              <a:t> </a:t>
            </a:r>
            <a:r>
              <a:rPr lang="en-US" dirty="0"/>
              <a:t>$1, $5, 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673" y="1552575"/>
            <a:ext cx="28479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6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914400"/>
          </a:xfrm>
        </p:spPr>
        <p:txBody>
          <a:bodyPr/>
          <a:lstStyle/>
          <a:p>
            <a:pPr algn="ctr"/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Course Information </a:t>
            </a:r>
            <a:endParaRPr lang="en-US" sz="2800" dirty="0" smtClean="0"/>
          </a:p>
          <a:p>
            <a:r>
              <a:rPr lang="en-US" sz="2800" dirty="0" smtClean="0"/>
              <a:t>Why </a:t>
            </a:r>
            <a:r>
              <a:rPr lang="en-US" sz="2800" dirty="0"/>
              <a:t>Study </a:t>
            </a:r>
            <a:r>
              <a:rPr lang="en-US" sz="2800" dirty="0" smtClean="0"/>
              <a:t>Compilers?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Structure of a </a:t>
            </a:r>
            <a:r>
              <a:rPr lang="en-US" sz="2800" dirty="0" smtClean="0"/>
              <a:t>Compiler.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2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pPr algn="ctr"/>
            <a:r>
              <a:rPr lang="en-US" b="1" dirty="0" smtClean="0"/>
              <a:t>Instructors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CN" sz="2400" b="1" dirty="0">
                <a:ea typeface="宋体" charset="-122"/>
              </a:rPr>
              <a:t>Lectures</a:t>
            </a:r>
            <a:r>
              <a:rPr lang="en-US" altLang="zh-CN" sz="2400" dirty="0">
                <a:ea typeface="宋体" charset="-122"/>
              </a:rPr>
              <a:t>:  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>
                <a:ea typeface="宋体" charset="-122"/>
              </a:rPr>
              <a:t>Dr. </a:t>
            </a:r>
            <a:r>
              <a:rPr lang="en-US" altLang="zh-CN" sz="2400" dirty="0" err="1">
                <a:ea typeface="宋体" charset="-122"/>
              </a:rPr>
              <a:t>Shimaa</a:t>
            </a:r>
            <a:r>
              <a:rPr lang="en-US" altLang="zh-CN" sz="2400" dirty="0">
                <a:ea typeface="宋体" charset="-122"/>
              </a:rPr>
              <a:t> Ibrahim Hassan</a:t>
            </a:r>
          </a:p>
          <a:p>
            <a:pPr lvl="1"/>
            <a:r>
              <a:rPr lang="en-US" altLang="ar-EG" sz="2400" dirty="0"/>
              <a:t>Time: </a:t>
            </a:r>
            <a:r>
              <a:rPr lang="en-US" altLang="ar-EG" sz="2400" dirty="0" smtClean="0"/>
              <a:t>Monday &amp; Wednesday </a:t>
            </a:r>
            <a:r>
              <a:rPr lang="en-US" altLang="ar-EG" sz="2400" dirty="0"/>
              <a:t>@ </a:t>
            </a:r>
            <a:r>
              <a:rPr lang="en-US" altLang="ar-EG" sz="2400" dirty="0" smtClean="0"/>
              <a:t>10:30</a:t>
            </a:r>
            <a:endParaRPr lang="en-US" altLang="zh-CN" sz="2400" dirty="0">
              <a:ea typeface="宋体" charset="-122"/>
            </a:endParaRPr>
          </a:p>
          <a:p>
            <a:pPr lvl="1">
              <a:lnSpc>
                <a:spcPct val="80000"/>
              </a:lnSpc>
            </a:pPr>
            <a:r>
              <a:rPr lang="en-CA" sz="2400" b="1" u="sng" dirty="0">
                <a:hlinkClick r:id="rId2"/>
              </a:rPr>
              <a:t>shaimaa.rizk@feng.bu.edu.eg</a:t>
            </a:r>
            <a:endParaRPr lang="en-CA" sz="2400" b="1" u="sng" dirty="0"/>
          </a:p>
          <a:p>
            <a:pPr lvl="1">
              <a:lnSpc>
                <a:spcPct val="80000"/>
              </a:lnSpc>
            </a:pPr>
            <a:r>
              <a:rPr lang="en-CA" altLang="zh-CN" sz="2400" b="1" u="sng" dirty="0"/>
              <a:t>shimaahassan4779@gmail.com</a:t>
            </a:r>
            <a:endParaRPr lang="en-US" altLang="zh-CN" sz="2400" b="1" u="sng" dirty="0"/>
          </a:p>
          <a:p>
            <a:pPr lvl="1">
              <a:lnSpc>
                <a:spcPct val="80000"/>
              </a:lnSpc>
            </a:pPr>
            <a:r>
              <a:rPr lang="en-US" altLang="zh-CN" sz="2400" b="1" u="sng" dirty="0">
                <a:hlinkClick r:id="rId3"/>
              </a:rPr>
              <a:t>Shimaa_4779@yahoo.com</a:t>
            </a:r>
            <a:endParaRPr lang="en-US" altLang="zh-CN" sz="2400" b="1" u="sng" dirty="0"/>
          </a:p>
          <a:p>
            <a:pPr lvl="1">
              <a:lnSpc>
                <a:spcPct val="80000"/>
              </a:lnSpc>
            </a:pPr>
            <a:endParaRPr lang="en-US" altLang="zh-CN" sz="2200" dirty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b="1" dirty="0">
                <a:ea typeface="宋体" charset="-122"/>
              </a:rPr>
              <a:t>Sections</a:t>
            </a:r>
            <a:r>
              <a:rPr lang="en-US" altLang="zh-CN" dirty="0">
                <a:ea typeface="宋体" charset="-122"/>
              </a:rPr>
              <a:t>: 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err="1">
                <a:ea typeface="宋体" charset="-122"/>
              </a:rPr>
              <a:t>Eng</a:t>
            </a:r>
            <a:r>
              <a:rPr lang="en-US" altLang="zh-CN" sz="2400" dirty="0">
                <a:ea typeface="宋体" charset="-122"/>
              </a:rPr>
              <a:t>: </a:t>
            </a:r>
            <a:r>
              <a:rPr lang="en-US" altLang="zh-CN" sz="2400" dirty="0" err="1" smtClean="0">
                <a:ea typeface="宋体" charset="-122"/>
              </a:rPr>
              <a:t>Soha</a:t>
            </a:r>
            <a:r>
              <a:rPr lang="en-US" altLang="zh-CN" sz="2400" dirty="0" smtClean="0">
                <a:ea typeface="宋体" charset="-122"/>
              </a:rPr>
              <a:t> </a:t>
            </a:r>
            <a:r>
              <a:rPr lang="en-US" altLang="zh-CN" sz="2400" dirty="0" err="1" smtClean="0">
                <a:ea typeface="宋体" charset="-122"/>
              </a:rPr>
              <a:t>Emad</a:t>
            </a:r>
            <a:endParaRPr lang="en-US" altLang="zh-CN" sz="2400" dirty="0">
              <a:ea typeface="宋体" charset="-122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>
                <a:ea typeface="宋体" charset="-122"/>
              </a:rPr>
              <a:t>Time: </a:t>
            </a:r>
            <a:r>
              <a:rPr lang="en-US" altLang="ar-EG" sz="2400" dirty="0"/>
              <a:t>Wednesday</a:t>
            </a:r>
            <a:r>
              <a:rPr lang="en-US" altLang="zh-CN" sz="2400" dirty="0" smtClean="0">
                <a:ea typeface="宋体" charset="-122"/>
              </a:rPr>
              <a:t> </a:t>
            </a:r>
            <a:r>
              <a:rPr lang="en-US" altLang="zh-CN" sz="2400" dirty="0">
                <a:ea typeface="宋体" charset="-122"/>
              </a:rPr>
              <a:t>@ </a:t>
            </a:r>
            <a:r>
              <a:rPr lang="en-US" altLang="zh-CN" sz="2400" dirty="0" smtClean="0">
                <a:ea typeface="宋体" charset="-122"/>
              </a:rPr>
              <a:t>12:30</a:t>
            </a:r>
            <a:endParaRPr lang="en-US" altLang="zh-CN" sz="2400" dirty="0">
              <a:ea typeface="宋体" charset="-122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BB05-BB31-4D9B-BCD7-4FA866AE0A8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4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762000"/>
          </a:xfrm>
        </p:spPr>
        <p:txBody>
          <a:bodyPr/>
          <a:lstStyle/>
          <a:p>
            <a:pPr algn="ctr"/>
            <a:r>
              <a:rPr lang="en-US" b="1" dirty="0" smtClean="0"/>
              <a:t>Main Book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505199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4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de-DE" b="1" dirty="0"/>
              <a:t>Grading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Final exam ................................. 90 degrees</a:t>
            </a:r>
          </a:p>
          <a:p>
            <a:r>
              <a:rPr lang="de-DE" dirty="0" smtClean="0"/>
              <a:t>Mid-term   .................................. 20 degrees</a:t>
            </a:r>
          </a:p>
          <a:p>
            <a:r>
              <a:rPr lang="de-DE" dirty="0" smtClean="0"/>
              <a:t>Section ....................................... </a:t>
            </a:r>
            <a:r>
              <a:rPr lang="de-DE" dirty="0"/>
              <a:t>10 </a:t>
            </a:r>
            <a:r>
              <a:rPr lang="de-DE" dirty="0" smtClean="0"/>
              <a:t>degrees</a:t>
            </a:r>
          </a:p>
          <a:p>
            <a:r>
              <a:rPr lang="de-DE" dirty="0" smtClean="0"/>
              <a:t>Quizes ......................................... 5 degrees</a:t>
            </a:r>
          </a:p>
          <a:p>
            <a:r>
              <a:rPr lang="de-DE" dirty="0" smtClean="0"/>
              <a:t>Project ........................................ </a:t>
            </a:r>
            <a:r>
              <a:rPr lang="de-DE" smtClean="0"/>
              <a:t>25 degrees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BB05-BB31-4D9B-BCD7-4FA866AE0A8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512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Why Study Compilers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3508977"/>
          </a:xfrm>
        </p:spPr>
        <p:txBody>
          <a:bodyPr/>
          <a:lstStyle/>
          <a:p>
            <a:r>
              <a:rPr lang="en-US" dirty="0" smtClean="0"/>
              <a:t>Learn </a:t>
            </a:r>
            <a:r>
              <a:rPr lang="en-US" dirty="0"/>
              <a:t>how to build programming languages. </a:t>
            </a:r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how programming languages </a:t>
            </a:r>
            <a:r>
              <a:rPr lang="en-US" dirty="0" smtClean="0"/>
              <a:t>work.</a:t>
            </a:r>
          </a:p>
          <a:p>
            <a:r>
              <a:rPr lang="en-US" dirty="0" smtClean="0"/>
              <a:t>Learn </a:t>
            </a:r>
            <a:r>
              <a:rPr lang="en-US" dirty="0"/>
              <a:t>tradeoffs in language design</a:t>
            </a:r>
            <a:r>
              <a:rPr lang="en-US" dirty="0" smtClean="0"/>
              <a:t>.</a:t>
            </a:r>
          </a:p>
          <a:p>
            <a:r>
              <a:rPr lang="en-US" dirty="0"/>
              <a:t>Build a large software system.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From Description to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772400" cy="3848548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Lexical analysis: </a:t>
            </a:r>
            <a:r>
              <a:rPr lang="en-US" dirty="0"/>
              <a:t>Identify logical pieces of </a:t>
            </a:r>
            <a:r>
              <a:rPr lang="en-US" dirty="0" smtClean="0"/>
              <a:t>description. </a:t>
            </a:r>
            <a:endParaRPr lang="en-US" dirty="0"/>
          </a:p>
          <a:p>
            <a:r>
              <a:rPr lang="en-US" b="1" dirty="0" smtClean="0"/>
              <a:t>Syntax </a:t>
            </a:r>
            <a:r>
              <a:rPr lang="en-US" b="1" dirty="0"/>
              <a:t>analysis: </a:t>
            </a:r>
            <a:r>
              <a:rPr lang="en-US" dirty="0"/>
              <a:t>Identify how those pieces relate to each other. </a:t>
            </a:r>
          </a:p>
          <a:p>
            <a:r>
              <a:rPr lang="en-US" b="1" dirty="0" smtClean="0"/>
              <a:t>Semantic </a:t>
            </a:r>
            <a:r>
              <a:rPr lang="en-US" b="1" dirty="0"/>
              <a:t>analysis: </a:t>
            </a:r>
            <a:r>
              <a:rPr lang="en-US" dirty="0"/>
              <a:t>Identify the meaning of those relations. </a:t>
            </a:r>
            <a:endParaRPr lang="en-US" dirty="0" smtClean="0"/>
          </a:p>
          <a:p>
            <a:r>
              <a:rPr lang="en-US" b="1" dirty="0"/>
              <a:t>IR Generation</a:t>
            </a:r>
            <a:r>
              <a:rPr lang="en-US" b="1" dirty="0" smtClean="0"/>
              <a:t>: </a:t>
            </a:r>
            <a:r>
              <a:rPr lang="en-US" dirty="0" smtClean="0"/>
              <a:t>Generate an intermediate code (three address code).</a:t>
            </a:r>
            <a:endParaRPr lang="en-US" b="1" dirty="0"/>
          </a:p>
          <a:p>
            <a:r>
              <a:rPr lang="en-US" b="1" dirty="0" smtClean="0"/>
              <a:t>IR </a:t>
            </a:r>
            <a:r>
              <a:rPr lang="en-US" b="1" dirty="0"/>
              <a:t>Optimization: </a:t>
            </a:r>
            <a:r>
              <a:rPr lang="en-US" dirty="0"/>
              <a:t>Simplify the intermediate code. </a:t>
            </a:r>
          </a:p>
          <a:p>
            <a:r>
              <a:rPr lang="en-US" b="1" dirty="0" smtClean="0"/>
              <a:t>Code </a:t>
            </a:r>
            <a:r>
              <a:rPr lang="en-US" b="1" dirty="0"/>
              <a:t>Generation: </a:t>
            </a:r>
            <a:r>
              <a:rPr lang="en-US" dirty="0"/>
              <a:t>Generate </a:t>
            </a:r>
            <a:r>
              <a:rPr lang="en-US" dirty="0" smtClean="0"/>
              <a:t>the assembly code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dirty="0" smtClean="0"/>
              <a:t>Optimization</a:t>
            </a:r>
            <a:r>
              <a:rPr lang="en-US" b="1" dirty="0"/>
              <a:t>:</a:t>
            </a:r>
            <a:r>
              <a:rPr lang="en-US" dirty="0"/>
              <a:t> Improve the resulting </a:t>
            </a:r>
            <a:r>
              <a:rPr lang="en-US" dirty="0" smtClean="0"/>
              <a:t>assembly.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Structure of a Modern </a:t>
            </a:r>
            <a:r>
              <a:rPr lang="en-US" b="1" dirty="0" smtClean="0"/>
              <a:t>Compiler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2324100"/>
            <a:ext cx="6553200" cy="392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6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Lexical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495800"/>
          </a:xfrm>
        </p:spPr>
        <p:txBody>
          <a:bodyPr/>
          <a:lstStyle/>
          <a:p>
            <a:pPr marL="68580" indent="0">
              <a:buNone/>
            </a:pPr>
            <a:r>
              <a:rPr lang="es-ES" b="1" dirty="0" err="1"/>
              <a:t>while</a:t>
            </a:r>
            <a:r>
              <a:rPr lang="es-ES" b="1" dirty="0"/>
              <a:t> (y &lt; z) {   </a:t>
            </a:r>
            <a:endParaRPr lang="es-ES" b="1" dirty="0" smtClean="0"/>
          </a:p>
          <a:p>
            <a:pPr marL="6858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 </a:t>
            </a:r>
            <a:r>
              <a:rPr lang="es-ES" b="1" dirty="0" err="1"/>
              <a:t>int</a:t>
            </a:r>
            <a:r>
              <a:rPr lang="es-ES" b="1" dirty="0"/>
              <a:t> x = a + b;    </a:t>
            </a:r>
            <a:endParaRPr lang="es-ES" b="1" dirty="0" smtClean="0"/>
          </a:p>
          <a:p>
            <a:pPr marL="6858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 y </a:t>
            </a:r>
            <a:r>
              <a:rPr lang="es-ES" b="1" dirty="0"/>
              <a:t>+= x; }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779" y="1905000"/>
            <a:ext cx="239124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5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278</TotalTime>
  <Words>255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Compilers </vt:lpstr>
      <vt:lpstr>Agenda</vt:lpstr>
      <vt:lpstr>Instructors</vt:lpstr>
      <vt:lpstr>Main Book</vt:lpstr>
      <vt:lpstr>Grading system</vt:lpstr>
      <vt:lpstr>Why Study Compilers?</vt:lpstr>
      <vt:lpstr>From Description to Implementation</vt:lpstr>
      <vt:lpstr>The Structure of a Modern Compiler</vt:lpstr>
      <vt:lpstr>Lexical Analysis</vt:lpstr>
      <vt:lpstr>Lexemes vs Tokens</vt:lpstr>
      <vt:lpstr>Syntax Analysis</vt:lpstr>
      <vt:lpstr>Semantic Analysis</vt:lpstr>
      <vt:lpstr>IR Generation</vt:lpstr>
      <vt:lpstr>IR Optimization</vt:lpstr>
      <vt:lpstr>Code Generaion</vt:lpstr>
      <vt:lpstr>Optimization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50</cp:revision>
  <dcterms:created xsi:type="dcterms:W3CDTF">2006-08-16T00:00:00Z</dcterms:created>
  <dcterms:modified xsi:type="dcterms:W3CDTF">2016-02-15T09:25:50Z</dcterms:modified>
</cp:coreProperties>
</file>